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08" r:id="rId27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73" Type="http://schemas.openxmlformats.org/officeDocument/2006/relationships/slide" Target="slides/slide15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0" name="Shape 11280"/>
        <p:cNvGrpSpPr/>
        <p:nvPr/>
      </p:nvGrpSpPr>
      <p:grpSpPr>
        <a:xfrm>
          <a:off x="0" y="0"/>
          <a:ext cx="0" cy="0"/>
          <a:chOff x="0" y="0"/>
          <a:chExt cx="0" cy="0"/>
        </a:xfrm>
      </p:grpSpPr>
      <p:sp>
        <p:nvSpPr>
          <p:cNvPr id="11281" name="Google Shape;11281;p153:notes"/>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BBC 2: Anatomy &amp; Physiology</a:t>
            </a:r>
            <a:endParaRPr/>
          </a:p>
        </p:txBody>
      </p:sp>
      <p:sp>
        <p:nvSpPr>
          <p:cNvPr id="11282" name="Google Shape;11282;p15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Rev. April 2009</a:t>
            </a:r>
            <a:endParaRPr/>
          </a:p>
        </p:txBody>
      </p:sp>
      <p:sp>
        <p:nvSpPr>
          <p:cNvPr id="11283" name="Google Shape;11283;p1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1284" name="Google Shape;11284;p153:notes"/>
          <p:cNvSpPr txBox="1"/>
          <p:nvPr/>
        </p:nvSpPr>
        <p:spPr>
          <a:xfrm>
            <a:off x="3884613" y="8831263"/>
            <a:ext cx="2971800"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1285" name="Google Shape;11285;p153:notes"/>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86" name="Google Shape;11286;p1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04800" lvl="0" marL="304800" rtl="0" algn="l">
              <a:spcBef>
                <a:spcPts val="0"/>
              </a:spcBef>
              <a:spcAft>
                <a:spcPts val="0"/>
              </a:spcAft>
              <a:buNone/>
            </a:pPr>
            <a:r>
              <a:rPr lang="en-US" sz="1000">
                <a:latin typeface="Arial"/>
                <a:ea typeface="Arial"/>
                <a:cs typeface="Arial"/>
                <a:sym typeface="Arial"/>
              </a:rPr>
              <a:t>The difference between the natural hormone (oxytocin) and the synthetic (pitocin)</a:t>
            </a:r>
            <a:endParaRPr/>
          </a:p>
          <a:p>
            <a:pPr indent="-304800" lvl="0" marL="304800" rtl="0" algn="l">
              <a:spcBef>
                <a:spcPts val="0"/>
              </a:spcBef>
              <a:spcAft>
                <a:spcPts val="0"/>
              </a:spcAft>
              <a:buNone/>
            </a:pPr>
            <a:r>
              <a:t/>
            </a:r>
            <a:endParaRPr sz="1000">
              <a:latin typeface="Arial"/>
              <a:ea typeface="Arial"/>
              <a:cs typeface="Arial"/>
              <a:sym typeface="Arial"/>
            </a:endParaRPr>
          </a:p>
          <a:p>
            <a:pPr indent="-304800" lvl="0" marL="304800" rtl="0" algn="l">
              <a:spcBef>
                <a:spcPts val="0"/>
              </a:spcBef>
              <a:spcAft>
                <a:spcPts val="0"/>
              </a:spcAft>
              <a:buNone/>
            </a:pPr>
            <a:r>
              <a:rPr lang="en-US" sz="1000">
                <a:latin typeface="Arial"/>
                <a:ea typeface="Arial"/>
                <a:cs typeface="Arial"/>
                <a:sym typeface="Arial"/>
              </a:rPr>
              <a:t>Oxytocin</a:t>
            </a:r>
            <a:endParaRPr/>
          </a:p>
          <a:p>
            <a:pPr indent="-304800" lvl="0" marL="304800" rtl="0" algn="l">
              <a:spcBef>
                <a:spcPts val="0"/>
              </a:spcBef>
              <a:spcAft>
                <a:spcPts val="0"/>
              </a:spcAft>
              <a:buClr>
                <a:schemeClr val="dk1"/>
              </a:buClr>
              <a:buSzPts val="1000"/>
              <a:buFont typeface="Arial"/>
              <a:buChar char="•"/>
            </a:pPr>
            <a:r>
              <a:rPr lang="en-US" sz="1000">
                <a:latin typeface="Arial"/>
                <a:ea typeface="Arial"/>
                <a:cs typeface="Arial"/>
                <a:sym typeface="Arial"/>
              </a:rPr>
              <a:t>Released by touch and warmth, food ingestion, olfaction</a:t>
            </a:r>
            <a:endParaRPr/>
          </a:p>
          <a:p>
            <a:pPr indent="-304800" lvl="0" marL="304800" rtl="0" algn="l">
              <a:spcBef>
                <a:spcPts val="0"/>
              </a:spcBef>
              <a:spcAft>
                <a:spcPts val="0"/>
              </a:spcAft>
              <a:buClr>
                <a:schemeClr val="dk1"/>
              </a:buClr>
              <a:buSzPts val="1000"/>
              <a:buFont typeface="Arial"/>
              <a:buChar char="•"/>
            </a:pPr>
            <a:r>
              <a:rPr lang="en-US" sz="1000">
                <a:latin typeface="Arial"/>
                <a:ea typeface="Arial"/>
                <a:cs typeface="Arial"/>
                <a:sym typeface="Arial"/>
              </a:rPr>
              <a:t>Stimulates labor and milk ejection </a:t>
            </a:r>
            <a:endParaRPr/>
          </a:p>
          <a:p>
            <a:pPr indent="-304800" lvl="0" marL="304800" rtl="0" algn="l">
              <a:spcBef>
                <a:spcPts val="0"/>
              </a:spcBef>
              <a:spcAft>
                <a:spcPts val="0"/>
              </a:spcAft>
              <a:buClr>
                <a:schemeClr val="dk1"/>
              </a:buClr>
              <a:buSzPts val="1000"/>
              <a:buFont typeface="Arial"/>
              <a:buChar char="•"/>
            </a:pPr>
            <a:r>
              <a:rPr lang="en-US" sz="1000">
                <a:latin typeface="Arial"/>
                <a:ea typeface="Arial"/>
                <a:cs typeface="Arial"/>
                <a:sym typeface="Arial"/>
              </a:rPr>
              <a:t>More efficient digestion – better utilization of her food</a:t>
            </a:r>
            <a:endParaRPr/>
          </a:p>
          <a:p>
            <a:pPr indent="-304800" lvl="0" marL="304800" rtl="0" algn="l">
              <a:spcBef>
                <a:spcPts val="0"/>
              </a:spcBef>
              <a:spcAft>
                <a:spcPts val="0"/>
              </a:spcAft>
              <a:buClr>
                <a:schemeClr val="dk1"/>
              </a:buClr>
              <a:buSzPts val="1000"/>
              <a:buFont typeface="Arial"/>
              <a:buChar char="•"/>
            </a:pPr>
            <a:r>
              <a:rPr lang="en-US" sz="1000">
                <a:latin typeface="Arial"/>
                <a:ea typeface="Arial"/>
                <a:cs typeface="Arial"/>
                <a:sym typeface="Arial"/>
              </a:rPr>
              <a:t>Reduces cortisol levels, creating a calming effect</a:t>
            </a:r>
            <a:endParaRPr/>
          </a:p>
          <a:p>
            <a:pPr indent="-304800" lvl="0" marL="304800" rtl="0" algn="l">
              <a:spcBef>
                <a:spcPts val="0"/>
              </a:spcBef>
              <a:spcAft>
                <a:spcPts val="0"/>
              </a:spcAft>
              <a:buNone/>
            </a:pPr>
            <a:r>
              <a:rPr lang="en-US" sz="1000">
                <a:latin typeface="Arial"/>
                <a:ea typeface="Arial"/>
                <a:cs typeface="Arial"/>
                <a:sym typeface="Arial"/>
              </a:rPr>
              <a:t>	-   she will be more relaxed</a:t>
            </a:r>
            <a:endParaRPr/>
          </a:p>
          <a:p>
            <a:pPr indent="-304800" lvl="0" marL="304800" rtl="0" algn="l">
              <a:spcBef>
                <a:spcPts val="0"/>
              </a:spcBef>
              <a:spcAft>
                <a:spcPts val="0"/>
              </a:spcAft>
              <a:buNone/>
            </a:pPr>
            <a:r>
              <a:rPr lang="en-US" sz="1000">
                <a:latin typeface="Arial"/>
                <a:ea typeface="Arial"/>
                <a:cs typeface="Arial"/>
                <a:sym typeface="Arial"/>
              </a:rPr>
              <a:t>	-   you will even notice her drift off or doze when her MER occurs </a:t>
            </a:r>
            <a:endParaRPr/>
          </a:p>
          <a:p>
            <a:pPr indent="-304800" lvl="0" marL="304800" rtl="0" algn="l">
              <a:spcBef>
                <a:spcPts val="0"/>
              </a:spcBef>
              <a:spcAft>
                <a:spcPts val="0"/>
              </a:spcAft>
              <a:buNone/>
            </a:pPr>
            <a:r>
              <a:rPr lang="en-US" sz="1000">
                <a:latin typeface="Arial"/>
                <a:ea typeface="Arial"/>
                <a:cs typeface="Arial"/>
                <a:sym typeface="Arial"/>
              </a:rPr>
              <a:t>	-   it is a pleasant sensation to have the oxytocin flow</a:t>
            </a:r>
            <a:endParaRPr/>
          </a:p>
          <a:p>
            <a:pPr indent="-304800" lvl="0" marL="304800" rtl="0" algn="l">
              <a:spcBef>
                <a:spcPts val="0"/>
              </a:spcBef>
              <a:spcAft>
                <a:spcPts val="0"/>
              </a:spcAft>
              <a:buClr>
                <a:schemeClr val="dk1"/>
              </a:buClr>
              <a:buSzPts val="1000"/>
              <a:buFont typeface="Arial"/>
              <a:buChar char="•"/>
            </a:pPr>
            <a:r>
              <a:rPr lang="en-US" sz="1000">
                <a:latin typeface="Arial"/>
                <a:ea typeface="Arial"/>
                <a:cs typeface="Arial"/>
                <a:sym typeface="Arial"/>
              </a:rPr>
              <a:t>Increases pain thresholds</a:t>
            </a:r>
            <a:endParaRPr/>
          </a:p>
          <a:p>
            <a:pPr indent="-304800" lvl="0" marL="304800" rtl="0" algn="l">
              <a:spcBef>
                <a:spcPts val="0"/>
              </a:spcBef>
              <a:spcAft>
                <a:spcPts val="0"/>
              </a:spcAft>
              <a:buNone/>
            </a:pPr>
            <a:r>
              <a:rPr lang="en-US" sz="1000">
                <a:latin typeface="Arial"/>
                <a:ea typeface="Arial"/>
                <a:cs typeface="Arial"/>
                <a:sym typeface="Arial"/>
              </a:rPr>
              <a:t>	-   better pain tolerance which is really great because her perineum and pelvis are </a:t>
            </a:r>
            <a:endParaRPr/>
          </a:p>
          <a:p>
            <a:pPr indent="-304800" lvl="0" marL="304800" rtl="0" algn="l">
              <a:spcBef>
                <a:spcPts val="0"/>
              </a:spcBef>
              <a:spcAft>
                <a:spcPts val="0"/>
              </a:spcAft>
              <a:buNone/>
            </a:pPr>
            <a:r>
              <a:rPr lang="en-US" sz="1000">
                <a:latin typeface="Arial"/>
                <a:ea typeface="Arial"/>
                <a:cs typeface="Arial"/>
                <a:sym typeface="Arial"/>
              </a:rPr>
              <a:t>             usually sore after giving birth</a:t>
            </a:r>
            <a:endParaRPr/>
          </a:p>
          <a:p>
            <a:pPr indent="-304800" lvl="0" marL="304800" rtl="0" algn="l">
              <a:spcBef>
                <a:spcPts val="0"/>
              </a:spcBef>
              <a:spcAft>
                <a:spcPts val="0"/>
              </a:spcAft>
              <a:buClr>
                <a:schemeClr val="dk1"/>
              </a:buClr>
              <a:buSzPts val="1000"/>
              <a:buFont typeface="Arial"/>
              <a:buChar char="•"/>
            </a:pPr>
            <a:r>
              <a:rPr lang="en-US" sz="1000">
                <a:latin typeface="Arial"/>
                <a:ea typeface="Arial"/>
                <a:cs typeface="Arial"/>
                <a:sym typeface="Arial"/>
              </a:rPr>
              <a:t>Reduces blood pressure</a:t>
            </a:r>
            <a:endParaRPr/>
          </a:p>
          <a:p>
            <a:pPr indent="-304800" lvl="0" marL="304800" rtl="0" algn="l">
              <a:spcBef>
                <a:spcPts val="0"/>
              </a:spcBef>
              <a:spcAft>
                <a:spcPts val="0"/>
              </a:spcAft>
              <a:buNone/>
            </a:pPr>
            <a:r>
              <a:rPr lang="en-US" sz="1000">
                <a:latin typeface="Arial"/>
                <a:ea typeface="Arial"/>
                <a:cs typeface="Arial"/>
                <a:sym typeface="Arial"/>
              </a:rPr>
              <a:t>         -   maternal blood pressure is decreased physiologically through the oxytocin</a:t>
            </a:r>
            <a:endParaRPr/>
          </a:p>
          <a:p>
            <a:pPr indent="-304800" lvl="0" marL="304800" rtl="0" algn="l">
              <a:spcBef>
                <a:spcPts val="0"/>
              </a:spcBef>
              <a:spcAft>
                <a:spcPts val="0"/>
              </a:spcAft>
              <a:buNone/>
            </a:pPr>
            <a:r>
              <a:t/>
            </a:r>
            <a:endParaRPr sz="1000">
              <a:latin typeface="Arial"/>
              <a:ea typeface="Arial"/>
              <a:cs typeface="Arial"/>
              <a:sym typeface="Arial"/>
            </a:endParaRPr>
          </a:p>
          <a:p>
            <a:pPr indent="-304800" lvl="0" marL="304800" rtl="0" algn="l">
              <a:spcBef>
                <a:spcPts val="0"/>
              </a:spcBef>
              <a:spcAft>
                <a:spcPts val="0"/>
              </a:spcAft>
              <a:buNone/>
            </a:pPr>
            <a:r>
              <a:rPr lang="en-US" sz="1000">
                <a:latin typeface="Arial"/>
                <a:ea typeface="Arial"/>
                <a:cs typeface="Arial"/>
                <a:sym typeface="Arial"/>
              </a:rPr>
              <a:t>Pitocin</a:t>
            </a:r>
            <a:endParaRPr/>
          </a:p>
          <a:p>
            <a:pPr indent="-304800" lvl="0" marL="304800" rtl="0" algn="l">
              <a:spcBef>
                <a:spcPts val="0"/>
              </a:spcBef>
              <a:spcAft>
                <a:spcPts val="0"/>
              </a:spcAft>
              <a:buClr>
                <a:schemeClr val="dk1"/>
              </a:buClr>
              <a:buSzPts val="1000"/>
              <a:buFont typeface="Arial"/>
              <a:buChar char="•"/>
            </a:pPr>
            <a:r>
              <a:rPr lang="en-US" sz="1000">
                <a:latin typeface="Arial"/>
                <a:ea typeface="Arial"/>
                <a:cs typeface="Arial"/>
                <a:sym typeface="Arial"/>
              </a:rPr>
              <a:t>Contracts the uterus</a:t>
            </a:r>
            <a:endParaRPr/>
          </a:p>
          <a:p>
            <a:pPr indent="-304800" lvl="0" marL="304800" rtl="0" algn="l">
              <a:spcBef>
                <a:spcPts val="0"/>
              </a:spcBef>
              <a:spcAft>
                <a:spcPts val="0"/>
              </a:spcAft>
              <a:buNone/>
            </a:pPr>
            <a:r>
              <a:rPr lang="en-US" sz="1000">
                <a:latin typeface="Arial"/>
                <a:ea typeface="Arial"/>
                <a:cs typeface="Arial"/>
                <a:sym typeface="Arial"/>
              </a:rPr>
              <a:t>        -   often a painful experience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notesSlide" Target="../notesSlides/notesSlide153.xml"/></Relationships>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7" name="Shape 11287"/>
        <p:cNvGrpSpPr/>
        <p:nvPr/>
      </p:nvGrpSpPr>
      <p:grpSpPr>
        <a:xfrm>
          <a:off x="0" y="0"/>
          <a:ext cx="0" cy="0"/>
          <a:chOff x="0" y="0"/>
          <a:chExt cx="0" cy="0"/>
        </a:xfrm>
      </p:grpSpPr>
      <p:sp>
        <p:nvSpPr>
          <p:cNvPr id="11288" name="Google Shape;11288;p15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289" name="Google Shape;11289;p15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latin typeface="Helvetica Neue"/>
                <a:ea typeface="Helvetica Neue"/>
                <a:cs typeface="Helvetica Neue"/>
                <a:sym typeface="Helvetica Neue"/>
              </a:rPr>
              <a:t>Pitocin is NOT the Same as Oxytocin</a:t>
            </a:r>
            <a:endParaRPr/>
          </a:p>
        </p:txBody>
      </p:sp>
      <p:sp>
        <p:nvSpPr>
          <p:cNvPr id="11290" name="Google Shape;11290;p158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Font typeface="Helvetica Neue"/>
              <a:buChar char="•"/>
            </a:pPr>
            <a:r>
              <a:rPr lang="en-US">
                <a:latin typeface="Helvetica Neue"/>
                <a:ea typeface="Helvetica Neue"/>
                <a:cs typeface="Helvetica Neue"/>
                <a:sym typeface="Helvetica Neue"/>
              </a:rPr>
              <a:t>Pitocin does not cross the central nervous system barrier (blood brain barrier)</a:t>
            </a:r>
            <a:endParaRPr/>
          </a:p>
          <a:p>
            <a:pPr indent="-285750" lvl="1" marL="742950" rtl="0" algn="l">
              <a:spcBef>
                <a:spcPts val="480"/>
              </a:spcBef>
              <a:spcAft>
                <a:spcPts val="0"/>
              </a:spcAft>
              <a:buClr>
                <a:schemeClr val="dk1"/>
              </a:buClr>
              <a:buSzPts val="2400"/>
              <a:buFont typeface="Helvetica Neue"/>
              <a:buChar char="–"/>
            </a:pPr>
            <a:r>
              <a:rPr lang="en-US">
                <a:latin typeface="Helvetica Neue"/>
                <a:ea typeface="Helvetica Neue"/>
                <a:cs typeface="Helvetica Neue"/>
                <a:sym typeface="Helvetica Neue"/>
              </a:rPr>
              <a:t>Is not sedative</a:t>
            </a:r>
            <a:endParaRPr/>
          </a:p>
          <a:p>
            <a:pPr indent="-285750" lvl="1" marL="742950" rtl="0" algn="l">
              <a:spcBef>
                <a:spcPts val="480"/>
              </a:spcBef>
              <a:spcAft>
                <a:spcPts val="0"/>
              </a:spcAft>
              <a:buClr>
                <a:schemeClr val="dk1"/>
              </a:buClr>
              <a:buSzPts val="2400"/>
              <a:buFont typeface="Helvetica Neue"/>
              <a:buChar char="–"/>
            </a:pPr>
            <a:r>
              <a:rPr lang="en-US">
                <a:latin typeface="Helvetica Neue"/>
                <a:ea typeface="Helvetica Neue"/>
                <a:cs typeface="Helvetica Neue"/>
                <a:sym typeface="Helvetica Neue"/>
              </a:rPr>
              <a:t>Does not increase pain tolerance</a:t>
            </a:r>
            <a:endParaRPr/>
          </a:p>
          <a:p>
            <a:pPr indent="-285750" lvl="1" marL="742950" rtl="0" algn="l">
              <a:spcBef>
                <a:spcPts val="480"/>
              </a:spcBef>
              <a:spcAft>
                <a:spcPts val="0"/>
              </a:spcAft>
              <a:buClr>
                <a:schemeClr val="dk1"/>
              </a:buClr>
              <a:buSzPts val="2400"/>
              <a:buFont typeface="Helvetica Neue"/>
              <a:buChar char="–"/>
            </a:pPr>
            <a:r>
              <a:rPr lang="en-US">
                <a:latin typeface="Helvetica Neue"/>
                <a:ea typeface="Helvetica Neue"/>
                <a:cs typeface="Helvetica Neue"/>
                <a:sym typeface="Helvetica Neue"/>
              </a:rPr>
              <a:t>Does not increase bonding</a:t>
            </a:r>
            <a:endParaRPr/>
          </a:p>
          <a:p>
            <a:pPr indent="-285750" lvl="1" marL="742950" rtl="0" algn="l">
              <a:spcBef>
                <a:spcPts val="480"/>
              </a:spcBef>
              <a:spcAft>
                <a:spcPts val="0"/>
              </a:spcAft>
              <a:buClr>
                <a:schemeClr val="dk1"/>
              </a:buClr>
              <a:buSzPts val="2400"/>
              <a:buFont typeface="Helvetica Neue"/>
              <a:buChar char="–"/>
            </a:pPr>
            <a:r>
              <a:rPr lang="en-US">
                <a:latin typeface="Helvetica Neue"/>
                <a:ea typeface="Helvetica Neue"/>
                <a:cs typeface="Helvetica Neue"/>
                <a:sym typeface="Helvetica Neue"/>
              </a:rPr>
              <a:t>Does not cause mother’s milk to flow</a:t>
            </a:r>
            <a:endParaRPr/>
          </a:p>
          <a:p>
            <a:pPr indent="-285750" lvl="1" marL="742950" rtl="0" algn="l">
              <a:spcBef>
                <a:spcPts val="480"/>
              </a:spcBef>
              <a:spcAft>
                <a:spcPts val="0"/>
              </a:spcAft>
              <a:buClr>
                <a:schemeClr val="dk1"/>
              </a:buClr>
              <a:buSzPts val="2400"/>
              <a:buFont typeface="Helvetica Neue"/>
              <a:buChar char="–"/>
            </a:pPr>
            <a:r>
              <a:rPr lang="en-US">
                <a:latin typeface="Helvetica Neue"/>
                <a:ea typeface="Helvetica Neue"/>
                <a:cs typeface="Helvetica Neue"/>
                <a:sym typeface="Helvetica Neue"/>
              </a:rPr>
              <a:t>Contracts the uterus</a:t>
            </a:r>
            <a:endParaRPr/>
          </a:p>
        </p:txBody>
      </p:sp>
      <p:sp>
        <p:nvSpPr>
          <p:cNvPr id="11291" name="Google Shape;11291;p158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Font typeface="Helvetica Neue"/>
              <a:buChar char="•"/>
            </a:pPr>
            <a:r>
              <a:rPr lang="en-US">
                <a:latin typeface="Helvetica Neue"/>
                <a:ea typeface="Helvetica Neue"/>
                <a:cs typeface="Helvetica Neue"/>
                <a:sym typeface="Helvetica Neue"/>
              </a:rPr>
              <a:t>Oxytocin crosses the central nervous system barrier</a:t>
            </a:r>
            <a:endParaRPr/>
          </a:p>
          <a:p>
            <a:pPr indent="-285750" lvl="1" marL="742950" rtl="0" algn="l">
              <a:spcBef>
                <a:spcPts val="480"/>
              </a:spcBef>
              <a:spcAft>
                <a:spcPts val="0"/>
              </a:spcAft>
              <a:buClr>
                <a:schemeClr val="dk1"/>
              </a:buClr>
              <a:buSzPts val="2400"/>
              <a:buFont typeface="Helvetica Neue"/>
              <a:buChar char="–"/>
            </a:pPr>
            <a:r>
              <a:rPr lang="en-US">
                <a:latin typeface="Helvetica Neue"/>
                <a:ea typeface="Helvetica Neue"/>
                <a:cs typeface="Helvetica Neue"/>
                <a:sym typeface="Helvetica Neue"/>
              </a:rPr>
              <a:t>Gut motility (increased digestive capacity)</a:t>
            </a:r>
            <a:endParaRPr/>
          </a:p>
          <a:p>
            <a:pPr indent="-285750" lvl="1" marL="742950" rtl="0" algn="l">
              <a:spcBef>
                <a:spcPts val="480"/>
              </a:spcBef>
              <a:spcAft>
                <a:spcPts val="0"/>
              </a:spcAft>
              <a:buClr>
                <a:schemeClr val="dk1"/>
              </a:buClr>
              <a:buSzPts val="2400"/>
              <a:buFont typeface="Helvetica Neue"/>
              <a:buChar char="–"/>
            </a:pPr>
            <a:r>
              <a:rPr lang="en-US">
                <a:latin typeface="Helvetica Neue"/>
                <a:ea typeface="Helvetica Neue"/>
                <a:cs typeface="Helvetica Neue"/>
                <a:sym typeface="Helvetica Neue"/>
              </a:rPr>
              <a:t>Mood (sedative)</a:t>
            </a:r>
            <a:endParaRPr/>
          </a:p>
          <a:p>
            <a:pPr indent="-285750" lvl="1" marL="742950" rtl="0" algn="l">
              <a:spcBef>
                <a:spcPts val="480"/>
              </a:spcBef>
              <a:spcAft>
                <a:spcPts val="0"/>
              </a:spcAft>
              <a:buClr>
                <a:schemeClr val="dk1"/>
              </a:buClr>
              <a:buSzPts val="2400"/>
              <a:buFont typeface="Helvetica Neue"/>
              <a:buChar char="–"/>
            </a:pPr>
            <a:r>
              <a:rPr lang="en-US">
                <a:latin typeface="Helvetica Neue"/>
                <a:ea typeface="Helvetica Neue"/>
                <a:cs typeface="Helvetica Neue"/>
                <a:sym typeface="Helvetica Neue"/>
              </a:rPr>
              <a:t>Pain (increased tolerance)</a:t>
            </a:r>
            <a:endParaRPr/>
          </a:p>
          <a:p>
            <a:pPr indent="-285750" lvl="1" marL="742950" rtl="0" algn="l">
              <a:spcBef>
                <a:spcPts val="480"/>
              </a:spcBef>
              <a:spcAft>
                <a:spcPts val="0"/>
              </a:spcAft>
              <a:buClr>
                <a:schemeClr val="dk1"/>
              </a:buClr>
              <a:buSzPts val="2400"/>
              <a:buFont typeface="Helvetica Neue"/>
              <a:buChar char="–"/>
            </a:pPr>
            <a:r>
              <a:rPr lang="en-US">
                <a:latin typeface="Helvetica Neue"/>
                <a:ea typeface="Helvetica Neue"/>
                <a:cs typeface="Helvetica Neue"/>
                <a:sym typeface="Helvetica Neue"/>
              </a:rPr>
              <a:t>Blood pressure (decreased)</a:t>
            </a:r>
            <a:endParaRPr/>
          </a:p>
          <a:p>
            <a:pPr indent="-285750" lvl="1" marL="742950" rtl="0" algn="l">
              <a:spcBef>
                <a:spcPts val="480"/>
              </a:spcBef>
              <a:spcAft>
                <a:spcPts val="0"/>
              </a:spcAft>
              <a:buClr>
                <a:schemeClr val="dk1"/>
              </a:buClr>
              <a:buSzPts val="2400"/>
              <a:buFont typeface="Helvetica Neue"/>
              <a:buChar char="–"/>
            </a:pPr>
            <a:r>
              <a:rPr lang="en-US">
                <a:latin typeface="Helvetica Neue"/>
                <a:ea typeface="Helvetica Neue"/>
                <a:cs typeface="Helvetica Neue"/>
                <a:sym typeface="Helvetica Neue"/>
              </a:rPr>
              <a:t>Contracts the uterus</a:t>
            </a:r>
            <a:endParaRPr/>
          </a:p>
          <a:p>
            <a:pPr indent="-285750" lvl="1" marL="742950" rtl="0" algn="l">
              <a:spcBef>
                <a:spcPts val="480"/>
              </a:spcBef>
              <a:spcAft>
                <a:spcPts val="0"/>
              </a:spcAft>
              <a:buClr>
                <a:schemeClr val="dk1"/>
              </a:buClr>
              <a:buSzPts val="2400"/>
              <a:buFont typeface="Arial"/>
              <a:buNone/>
            </a:pPr>
            <a:r>
              <a:t/>
            </a:r>
            <a:endParaRPr>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